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slideLayout" Target="../slideLayouts/slideLayout8.xml"/><Relationship Id="rId2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17414" y="627817"/>
            <a:ext cx="1787843" cy="307181"/>
          </a:xfrm>
          <a:prstGeom prst="roundRect">
            <a:avLst>
              <a:gd name="adj" fmla="val 19333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3380" y="710684"/>
            <a:ext cx="141327" cy="1413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5311" y="680799"/>
            <a:ext cx="1363980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RECOMMENDATIONS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217414" y="990005"/>
            <a:ext cx="4690705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Action Plan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217414" y="1748790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240274" y="1771650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F7EDD4"/>
          </a:solidFill>
          <a:ln/>
        </p:spPr>
      </p:sp>
      <p:sp>
        <p:nvSpPr>
          <p:cNvPr id="8" name="Text 5"/>
          <p:cNvSpPr/>
          <p:nvPr/>
        </p:nvSpPr>
        <p:spPr>
          <a:xfrm>
            <a:off x="1457444" y="2113359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84903" y="1948339"/>
            <a:ext cx="224528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084903" y="2307193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73% non-subscribers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217414" y="2946916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240274" y="2969776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F7EDD4"/>
          </a:solidFill>
          <a:ln/>
        </p:spPr>
      </p:sp>
      <p:sp>
        <p:nvSpPr>
          <p:cNvPr id="13" name="Text 10"/>
          <p:cNvSpPr/>
          <p:nvPr/>
        </p:nvSpPr>
        <p:spPr>
          <a:xfrm>
            <a:off x="1457444" y="3311485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84903" y="3146465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084903" y="3505319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strengthen 80% loyal segment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217414" y="4145042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240274" y="4167902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F7EDD4"/>
          </a:solidFill>
          <a:ln/>
        </p:spPr>
      </p:sp>
      <p:sp>
        <p:nvSpPr>
          <p:cNvPr id="18" name="Text 15"/>
          <p:cNvSpPr/>
          <p:nvPr/>
        </p:nvSpPr>
        <p:spPr>
          <a:xfrm>
            <a:off x="1457444" y="4509611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84903" y="4344591"/>
            <a:ext cx="2260521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Discounts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084903" y="4703445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 for 839 smart users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217414" y="5343168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240274" y="5366028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F7EDD4"/>
          </a:solidFill>
          <a:ln/>
        </p:spPr>
      </p:sp>
      <p:sp>
        <p:nvSpPr>
          <p:cNvPr id="23" name="Text 20"/>
          <p:cNvSpPr/>
          <p:nvPr/>
        </p:nvSpPr>
        <p:spPr>
          <a:xfrm>
            <a:off x="1457444" y="5707737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84903" y="5542717"/>
            <a:ext cx="224182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084903" y="5901571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items (Gloves, Sandals, Boots) in campaigns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217414" y="6541294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240274" y="6564154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F7EDD4"/>
          </a:solidFill>
          <a:ln/>
        </p:spPr>
      </p:sp>
      <p:sp>
        <p:nvSpPr>
          <p:cNvPr id="28" name="Text 25"/>
          <p:cNvSpPr/>
          <p:nvPr/>
        </p:nvSpPr>
        <p:spPr>
          <a:xfrm>
            <a:off x="1457444" y="6905863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2084903" y="6740843"/>
            <a:ext cx="222849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2084903" y="7099697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 shipping users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9383" y="640318"/>
            <a:ext cx="1154668" cy="415885"/>
          </a:xfrm>
          <a:prstGeom prst="roundRect">
            <a:avLst>
              <a:gd name="adj" fmla="val 17993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12971" y="707112"/>
            <a:ext cx="887492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79383" y="1143595"/>
            <a:ext cx="5567482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Scope</a:t>
            </a:r>
            <a:endParaRPr lang="en-US" sz="4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83" y="2560320"/>
            <a:ext cx="8306395" cy="463605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9636562" y="2413397"/>
            <a:ext cx="4221956" cy="1379934"/>
          </a:xfrm>
          <a:prstGeom prst="roundRect">
            <a:avLst>
              <a:gd name="adj" fmla="val 677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66828" y="2643664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Size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866828" y="3210163"/>
            <a:ext cx="3761423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transactions analyzed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636562" y="4011930"/>
            <a:ext cx="4221956" cy="1732836"/>
          </a:xfrm>
          <a:prstGeom prst="roundRect">
            <a:avLst>
              <a:gd name="adj" fmla="val 539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866828" y="4242197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Focus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9866828" y="4808696"/>
            <a:ext cx="3761423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Spending patterns, segments, preferences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36562" y="5963364"/>
            <a:ext cx="4221956" cy="1379934"/>
          </a:xfrm>
          <a:prstGeom prst="roundRect">
            <a:avLst>
              <a:gd name="adj" fmla="val 677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66828" y="6193631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9866828" y="6760131"/>
            <a:ext cx="3761423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76005"/>
            <a:ext cx="1862971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443990"/>
            <a:ext cx="15907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FOUNDATION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929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41915"/>
            <a:ext cx="2411968" cy="2411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637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1277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gender, location, subscription status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941915"/>
            <a:ext cx="2411968" cy="24119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5637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1277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Item, category, amount, season, size, color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941915"/>
            <a:ext cx="2411968" cy="24119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5637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Behavior Metrics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61277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Discounts, promo codes, frequency,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7186"/>
            <a:ext cx="1813679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65171"/>
            <a:ext cx="15415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14155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63096"/>
            <a:ext cx="13042821" cy="34512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99781" y="4030036"/>
            <a:ext cx="1971578" cy="35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799781" y="4483462"/>
            <a:ext cx="1971578" cy="847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 raw datasets into workspace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059064" y="3493456"/>
            <a:ext cx="1971578" cy="706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Explore &amp; Clean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059064" y="4299895"/>
            <a:ext cx="1971578" cy="84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 missing values; median imputation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18348" y="4030036"/>
            <a:ext cx="1971578" cy="706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Standardize Columns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318348" y="4836475"/>
            <a:ext cx="1971578" cy="5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Normalize names, types, and formats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577631" y="3493456"/>
            <a:ext cx="1971578" cy="706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Engineer Features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577631" y="4299895"/>
            <a:ext cx="1971578" cy="84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age groups and purchase metrics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849466" y="4030036"/>
            <a:ext cx="1971577" cy="706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49466" y="4836475"/>
            <a:ext cx="1971577" cy="5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Save cleaned dataset to DB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5695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Cleaned dataset with median imputation for 37 missing review ratings, created age groups and purchase frequency metrics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880949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5103"/>
            <a:ext cx="16087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74088"/>
            <a:ext cx="7374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Revenue Analysis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8179"/>
            <a:ext cx="8284131" cy="438173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078486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7" name="Text 4"/>
          <p:cNvSpPr/>
          <p:nvPr/>
        </p:nvSpPr>
        <p:spPr>
          <a:xfrm>
            <a:off x="4366260" y="6990398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012055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9" name="Text 6"/>
          <p:cNvSpPr/>
          <p:nvPr/>
        </p:nvSpPr>
        <p:spPr>
          <a:xfrm>
            <a:off x="5299829" y="6990398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3219331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 Customers Drive Revenue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9638943" y="458009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highlight>
                  <a:srgbClr val="B88E23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compared to $75,191 from female customers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38943" y="5872877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Represents 68% of total revenue despite being 68% of customer base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6288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839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737241" y="6021348"/>
            <a:ext cx="4492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who used discounts but spent above average ($60)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56884" y="4989552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21.5%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9229130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Percentage of Total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56884" y="6511766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Significant portion maximizing value without sacrificing spend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58610"/>
            <a:ext cx="2436971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26594"/>
            <a:ext cx="21647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75579"/>
            <a:ext cx="11713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 &amp; Shipping Insights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575084"/>
            <a:ext cx="352960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Highest Rated Items</a:t>
            </a:r>
            <a:endParaRPr lang="en-US" sz="2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40537"/>
            <a:ext cx="382667" cy="340162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30" y="3340537"/>
            <a:ext cx="382667" cy="340162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1" y="3340537"/>
            <a:ext cx="382667" cy="34016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3340537"/>
            <a:ext cx="382667" cy="340162"/>
          </a:xfrm>
          <a:prstGeom prst="rect">
            <a:avLst/>
          </a:prstGeom>
        </p:spPr>
      </p:pic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12" y="3340537"/>
            <a:ext cx="382667" cy="340162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152" y="3340537"/>
            <a:ext cx="382667" cy="340162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103840" y="3399473"/>
            <a:ext cx="6036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3.86</a:t>
            </a:r>
            <a:endParaRPr lang="en-US" sz="2200" dirty="0"/>
          </a:p>
        </p:txBody>
      </p:sp>
      <p:sp>
        <p:nvSpPr>
          <p:cNvPr id="13" name="Text 5"/>
          <p:cNvSpPr/>
          <p:nvPr/>
        </p:nvSpPr>
        <p:spPr>
          <a:xfrm>
            <a:off x="793790" y="3912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220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3340537"/>
            <a:ext cx="382667" cy="340162"/>
          </a:xfrm>
          <a:prstGeom prst="rect">
            <a:avLst/>
          </a:prstGeom>
        </p:spPr>
      </p:pic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5233" y="3340537"/>
            <a:ext cx="382667" cy="340162"/>
          </a:xfrm>
          <a:prstGeom prst="rect">
            <a:avLst/>
          </a:prstGeom>
        </p:spPr>
      </p:pic>
      <p:pic>
        <p:nvPicPr>
          <p:cNvPr id="1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574" y="3340537"/>
            <a:ext cx="382667" cy="340162"/>
          </a:xfrm>
          <a:prstGeom prst="rect">
            <a:avLst/>
          </a:prstGeom>
        </p:spPr>
      </p:pic>
      <p:pic>
        <p:nvPicPr>
          <p:cNvPr id="1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914" y="3340537"/>
            <a:ext cx="382667" cy="340162"/>
          </a:xfrm>
          <a:prstGeom prst="rect">
            <a:avLst/>
          </a:prstGeom>
        </p:spPr>
      </p:pic>
      <p:pic>
        <p:nvPicPr>
          <p:cNvPr id="1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914" y="3340537"/>
            <a:ext cx="382667" cy="340162"/>
          </a:xfrm>
          <a:prstGeom prst="rect">
            <a:avLst/>
          </a:prstGeom>
        </p:spPr>
      </p:pic>
      <p:pic>
        <p:nvPicPr>
          <p:cNvPr id="1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3255" y="3340537"/>
            <a:ext cx="382667" cy="340162"/>
          </a:xfrm>
          <a:prstGeom prst="rect">
            <a:avLst/>
          </a:prstGeom>
        </p:spPr>
      </p:pic>
      <p:sp>
        <p:nvSpPr>
          <p:cNvPr id="20" name="Text 6"/>
          <p:cNvSpPr/>
          <p:nvPr/>
        </p:nvSpPr>
        <p:spPr>
          <a:xfrm>
            <a:off x="7545943" y="3399473"/>
            <a:ext cx="5872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3.84</a:t>
            </a:r>
            <a:endParaRPr lang="en-US" sz="2200" dirty="0"/>
          </a:p>
        </p:txBody>
      </p:sp>
      <p:sp>
        <p:nvSpPr>
          <p:cNvPr id="21" name="Text 7"/>
          <p:cNvSpPr/>
          <p:nvPr/>
        </p:nvSpPr>
        <p:spPr>
          <a:xfrm>
            <a:off x="5235893" y="3912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2200" dirty="0"/>
          </a:p>
        </p:txBody>
      </p:sp>
      <p:pic>
        <p:nvPicPr>
          <p:cNvPr id="2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7995" y="3340537"/>
            <a:ext cx="382667" cy="340162"/>
          </a:xfrm>
          <a:prstGeom prst="rect">
            <a:avLst/>
          </a:prstGeom>
        </p:spPr>
      </p:pic>
      <p:pic>
        <p:nvPicPr>
          <p:cNvPr id="2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17336" y="3340537"/>
            <a:ext cx="382667" cy="340162"/>
          </a:xfrm>
          <a:prstGeom prst="rect">
            <a:avLst/>
          </a:prstGeom>
        </p:spPr>
      </p:pic>
      <p:pic>
        <p:nvPicPr>
          <p:cNvPr id="2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6677" y="3340537"/>
            <a:ext cx="382667" cy="340162"/>
          </a:xfrm>
          <a:prstGeom prst="rect">
            <a:avLst/>
          </a:prstGeom>
        </p:spPr>
      </p:pic>
      <p:pic>
        <p:nvPicPr>
          <p:cNvPr id="2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96017" y="3340537"/>
            <a:ext cx="382667" cy="340162"/>
          </a:xfrm>
          <a:prstGeom prst="rect">
            <a:avLst/>
          </a:prstGeom>
        </p:spPr>
      </p:pic>
      <p:pic>
        <p:nvPicPr>
          <p:cNvPr id="26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6017" y="3340537"/>
            <a:ext cx="382667" cy="340162"/>
          </a:xfrm>
          <a:prstGeom prst="rect">
            <a:avLst/>
          </a:prstGeom>
        </p:spPr>
      </p:pic>
      <p:pic>
        <p:nvPicPr>
          <p:cNvPr id="27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5358" y="3340537"/>
            <a:ext cx="382667" cy="340162"/>
          </a:xfrm>
          <a:prstGeom prst="rect">
            <a:avLst/>
          </a:prstGeom>
        </p:spPr>
      </p:pic>
      <p:sp>
        <p:nvSpPr>
          <p:cNvPr id="28" name="Text 8"/>
          <p:cNvSpPr/>
          <p:nvPr/>
        </p:nvSpPr>
        <p:spPr>
          <a:xfrm>
            <a:off x="11988046" y="3399473"/>
            <a:ext cx="59602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3.82</a:t>
            </a:r>
            <a:endParaRPr lang="en-US" sz="2200" dirty="0"/>
          </a:p>
        </p:txBody>
      </p:sp>
      <p:sp>
        <p:nvSpPr>
          <p:cNvPr id="29" name="Text 9"/>
          <p:cNvSpPr/>
          <p:nvPr/>
        </p:nvSpPr>
        <p:spPr>
          <a:xfrm>
            <a:off x="9677995" y="3912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2200" dirty="0"/>
          </a:p>
        </p:txBody>
      </p:sp>
      <p:sp>
        <p:nvSpPr>
          <p:cNvPr id="30" name="Text 10"/>
          <p:cNvSpPr/>
          <p:nvPr/>
        </p:nvSpPr>
        <p:spPr>
          <a:xfrm>
            <a:off x="793790" y="4606528"/>
            <a:ext cx="38959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Impact</a:t>
            </a:r>
            <a:endParaRPr lang="en-US" sz="2650" dirty="0"/>
          </a:p>
        </p:txBody>
      </p:sp>
      <p:sp>
        <p:nvSpPr>
          <p:cNvPr id="31" name="Text 11"/>
          <p:cNvSpPr/>
          <p:nvPr/>
        </p:nvSpPr>
        <p:spPr>
          <a:xfrm>
            <a:off x="793790" y="53719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$60.48 avg purchase</a:t>
            </a:r>
            <a:endParaRPr lang="en-US" sz="1750" dirty="0"/>
          </a:p>
        </p:txBody>
      </p:sp>
      <p:sp>
        <p:nvSpPr>
          <p:cNvPr id="32" name="Text 12"/>
          <p:cNvSpPr/>
          <p:nvPr/>
        </p:nvSpPr>
        <p:spPr>
          <a:xfrm>
            <a:off x="793790" y="5990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$58.46 avg purchase</a:t>
            </a:r>
            <a:endParaRPr lang="en-US" sz="1750" dirty="0"/>
          </a:p>
        </p:txBody>
      </p:sp>
      <p:sp>
        <p:nvSpPr>
          <p:cNvPr id="33" name="Text 13"/>
          <p:cNvSpPr/>
          <p:nvPr/>
        </p:nvSpPr>
        <p:spPr>
          <a:xfrm>
            <a:off x="793790" y="66080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shoppers spend 3.5%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64105" y="520184"/>
            <a:ext cx="1390293" cy="235863"/>
          </a:xfrm>
          <a:prstGeom prst="roundRect">
            <a:avLst>
              <a:gd name="adj" fmla="val 20444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2450187" y="563166"/>
            <a:ext cx="1218128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SEGMENTS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364105" y="792361"/>
            <a:ext cx="5840254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&amp; Loyalty Analysis</a:t>
            </a:r>
            <a:endParaRPr lang="en-US" sz="2800" dirty="0"/>
          </a:p>
        </p:txBody>
      </p:sp>
      <p:sp>
        <p:nvSpPr>
          <p:cNvPr id="5" name="Shape 3"/>
          <p:cNvSpPr/>
          <p:nvPr/>
        </p:nvSpPr>
        <p:spPr>
          <a:xfrm>
            <a:off x="2364105" y="1853208"/>
            <a:ext cx="3238143" cy="1342311"/>
          </a:xfrm>
          <a:prstGeom prst="roundRect">
            <a:avLst>
              <a:gd name="adj" fmla="val 44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515195" y="2004298"/>
            <a:ext cx="179379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515195" y="2319218"/>
            <a:ext cx="2935962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customers (27%)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2515195" y="2588181"/>
            <a:ext cx="2935962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$59.49 avg spend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2515195" y="2857143"/>
            <a:ext cx="2935962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$62,645 total revenue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2364105" y="3286244"/>
            <a:ext cx="3238143" cy="1342311"/>
          </a:xfrm>
          <a:prstGeom prst="roundRect">
            <a:avLst>
              <a:gd name="adj" fmla="val 44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515195" y="3437334"/>
            <a:ext cx="179379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2515195" y="3752255"/>
            <a:ext cx="2935962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customers (73%)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2515195" y="4021217"/>
            <a:ext cx="2935962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$59.87 avg spend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2515195" y="4290179"/>
            <a:ext cx="2935962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$170,436 total revenue</a:t>
            </a:r>
            <a:endParaRPr lang="en-US" sz="11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9912" y="1478875"/>
            <a:ext cx="6313884" cy="3524012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3093958" y="6139696"/>
            <a:ext cx="1765102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80%</a:t>
            </a:r>
            <a:endParaRPr lang="en-US" sz="280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243" y="5242798"/>
            <a:ext cx="2152650" cy="215265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2364105" y="7522012"/>
            <a:ext cx="3225046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 customers (3,116)</a:t>
            </a:r>
            <a:endParaRPr lang="en-US" sz="1100" dirty="0"/>
          </a:p>
        </p:txBody>
      </p:sp>
      <p:sp>
        <p:nvSpPr>
          <p:cNvPr id="19" name="Text 15"/>
          <p:cNvSpPr/>
          <p:nvPr/>
        </p:nvSpPr>
        <p:spPr>
          <a:xfrm>
            <a:off x="6432471" y="6139696"/>
            <a:ext cx="1765102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18%</a:t>
            </a:r>
            <a:endParaRPr lang="en-US" sz="2800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56" y="5242798"/>
            <a:ext cx="2152650" cy="215265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702618" y="7522012"/>
            <a:ext cx="3225046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Returning customers (701)</a:t>
            </a:r>
            <a:endParaRPr lang="en-US" sz="1100" dirty="0"/>
          </a:p>
        </p:txBody>
      </p:sp>
      <p:sp>
        <p:nvSpPr>
          <p:cNvPr id="22" name="Text 17"/>
          <p:cNvSpPr/>
          <p:nvPr/>
        </p:nvSpPr>
        <p:spPr>
          <a:xfrm>
            <a:off x="9771102" y="6139696"/>
            <a:ext cx="1765102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2%</a:t>
            </a:r>
            <a:endParaRPr lang="en-US" sz="280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387" y="5242798"/>
            <a:ext cx="2152650" cy="215265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9041130" y="7522012"/>
            <a:ext cx="3225165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 customers (83)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542223"/>
            <a:ext cx="2001560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610207"/>
            <a:ext cx="172938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CATEGORY LEADERS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059192"/>
            <a:ext cx="9875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Best-Selling Products by Category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108133"/>
            <a:ext cx="670560" cy="6705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47838" y="4108133"/>
            <a:ext cx="209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Clothing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747838" y="4598551"/>
            <a:ext cx="20939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 (171), Pants (171), Shirt (169)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4108133"/>
            <a:ext cx="670560" cy="6705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79325" y="4108133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079325" y="4598551"/>
            <a:ext cx="209407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 (171), Sunglasses (161), Belt (161)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4108133"/>
            <a:ext cx="670560" cy="6705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410932" y="4108133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8410932" y="4598551"/>
            <a:ext cx="209407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 (160), Shoes (150), Sneakers (145)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4108133"/>
            <a:ext cx="670560" cy="6705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742539" y="4108133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1742539" y="4598551"/>
            <a:ext cx="20940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 (163), Coat (161)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2026-02-11T12:03:06Z</dcterms:created>
  <dcterms:modified xsi:type="dcterms:W3CDTF">2026-02-11T12:03:06Z</dcterms:modified>
</cp:coreProperties>
</file>